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wmf" ContentType="image/x-w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handoutMasterIdLst>
    <p:handoutMasterId r:id="rId17"/>
  </p:handoutMasterIdLst>
  <p:sldIdLst>
    <p:sldId id="359" r:id="rId3"/>
    <p:sldId id="360" r:id="rId5"/>
    <p:sldId id="384" r:id="rId6"/>
    <p:sldId id="426" r:id="rId7"/>
    <p:sldId id="430" r:id="rId8"/>
    <p:sldId id="427" r:id="rId9"/>
    <p:sldId id="428" r:id="rId10"/>
    <p:sldId id="431" r:id="rId11"/>
    <p:sldId id="432" r:id="rId12"/>
    <p:sldId id="433" r:id="rId13"/>
    <p:sldId id="434" r:id="rId14"/>
    <p:sldId id="429" r:id="rId15"/>
    <p:sldId id="406" r:id="rId16"/>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7182"/>
    <a:srgbClr val="F2E4FB"/>
    <a:srgbClr val="9CA391"/>
    <a:srgbClr val="E3CFD1"/>
    <a:srgbClr val="F2E4FD"/>
    <a:srgbClr val="FEFBEC"/>
    <a:srgbClr val="FBEADA"/>
    <a:srgbClr val="E3CAB4"/>
    <a:srgbClr val="CDBE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24"/>
    <p:restoredTop sz="94682"/>
  </p:normalViewPr>
  <p:slideViewPr>
    <p:cSldViewPr snapToGrid="0" snapToObjects="1">
      <p:cViewPr varScale="1">
        <p:scale>
          <a:sx n="69" d="100"/>
          <a:sy n="69" d="100"/>
        </p:scale>
        <p:origin x="948"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gs" Target="tags/tag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andoutMaster>
</file>

<file path=ppt/media/>
</file>

<file path=ppt/media/image1.wmf>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accent1">
            <a:lumMod val="50000"/>
          </a:schemeClr>
        </a:solidFill>
        <a:effectLst/>
      </p:bgPr>
    </p:bg>
    <p:spTree>
      <p:nvGrpSpPr>
        <p:cNvPr id="1" name=""/>
        <p:cNvGrpSpPr/>
        <p:nvPr/>
      </p:nvGrpSpPr>
      <p:grpSpPr>
        <a:xfrm>
          <a:off x="0" y="0"/>
          <a:ext cx="0" cy="0"/>
          <a:chOff x="0" y="0"/>
          <a:chExt cx="0" cy="0"/>
        </a:xfrm>
      </p:grpSpPr>
      <p:cxnSp>
        <p:nvCxnSpPr>
          <p:cNvPr id="4" name="直线连接符 3"/>
          <p:cNvCxnSpPr/>
          <p:nvPr userDrawn="1"/>
        </p:nvCxnSpPr>
        <p:spPr>
          <a:xfrm flipH="1">
            <a:off x="225287" y="-251791"/>
            <a:ext cx="226530" cy="689113"/>
          </a:xfrm>
          <a:prstGeom prst="line">
            <a:avLst/>
          </a:prstGeom>
          <a:ln w="3175">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直线连接符 4"/>
          <p:cNvCxnSpPr/>
          <p:nvPr userDrawn="1"/>
        </p:nvCxnSpPr>
        <p:spPr>
          <a:xfrm flipH="1">
            <a:off x="-237410" y="-13392"/>
            <a:ext cx="716239" cy="556315"/>
          </a:xfrm>
          <a:prstGeom prst="line">
            <a:avLst/>
          </a:prstGeom>
          <a:ln w="3175">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 name="直角三角形 1"/>
          <p:cNvSpPr/>
          <p:nvPr userDrawn="1"/>
        </p:nvSpPr>
        <p:spPr>
          <a:xfrm rot="14400000">
            <a:off x="-639564" y="-192553"/>
            <a:ext cx="988316" cy="808622"/>
          </a:xfrm>
          <a:prstGeom prst="rtTriangle">
            <a:avLst/>
          </a:prstGeom>
          <a:solidFill>
            <a:schemeClr val="accent4">
              <a:lumMod val="40000"/>
              <a:lumOff val="60000"/>
            </a:schemeClr>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3000">
        <p:split orient="vert"/>
      </p:transition>
    </mc:Choice>
    <mc:Fallback>
      <p:transition spd="slow" advTm="3000">
        <p:split orient="vert"/>
      </p:transition>
    </mc:Fallback>
  </mc:AlternateContent>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mc:AlternateContent xmlns:mc="http://schemas.openxmlformats.org/markup-compatibility/2006">
    <mc:Choice xmlns:p14="http://schemas.microsoft.com/office/powerpoint/2010/main" Requires="p14">
      <p:transition spd="slow" p14:dur="2000" advTm="3000"/>
    </mc:Choice>
    <mc:Fallback>
      <p:transition spd="slow"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vmlDrawing" Target="../drawings/vmlDrawing2.vml"/><Relationship Id="rId4" Type="http://schemas.openxmlformats.org/officeDocument/2006/relationships/slideLayout" Target="../slideLayouts/slideLayout6.xml"/><Relationship Id="rId3" Type="http://schemas.openxmlformats.org/officeDocument/2006/relationships/image" Target="../media/image2.png"/><Relationship Id="rId2" Type="http://schemas.openxmlformats.org/officeDocument/2006/relationships/image" Target="../media/image1.wmf"/><Relationship Id="rId1" Type="http://schemas.openxmlformats.org/officeDocument/2006/relationships/oleObject" Target="../embeddings/oleObject2.bin"/></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vmlDrawing" Target="../drawings/vmlDrawing3.vml"/><Relationship Id="rId5" Type="http://schemas.openxmlformats.org/officeDocument/2006/relationships/slideLayout" Target="../slideLayouts/slideLayout6.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wmf"/><Relationship Id="rId1" Type="http://schemas.openxmlformats.org/officeDocument/2006/relationships/oleObject" Target="../embeddings/oleObject3.bin"/></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vmlDrawing" Target="../drawings/vmlDrawing1.vml"/><Relationship Id="rId3" Type="http://schemas.openxmlformats.org/officeDocument/2006/relationships/slideLayout" Target="../slideLayouts/slideLayout6.xml"/><Relationship Id="rId2" Type="http://schemas.openxmlformats.org/officeDocument/2006/relationships/image" Target="../media/image1.wmf"/><Relationship Id="rId1"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直角三角形 3"/>
          <p:cNvSpPr/>
          <p:nvPr/>
        </p:nvSpPr>
        <p:spPr>
          <a:xfrm rot="14400000">
            <a:off x="-3647980" y="619468"/>
            <a:ext cx="6200603" cy="5073221"/>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E3CAB4"/>
              </a:solidFill>
              <a:cs typeface="+mn-lt"/>
            </a:endParaRPr>
          </a:p>
        </p:txBody>
      </p:sp>
      <p:sp>
        <p:nvSpPr>
          <p:cNvPr id="25" name="文本框 24"/>
          <p:cNvSpPr txBox="1"/>
          <p:nvPr/>
        </p:nvSpPr>
        <p:spPr>
          <a:xfrm>
            <a:off x="4069080" y="1402080"/>
            <a:ext cx="7724775" cy="1753235"/>
          </a:xfrm>
          <a:prstGeom prst="rect">
            <a:avLst/>
          </a:prstGeom>
          <a:noFill/>
        </p:spPr>
        <p:txBody>
          <a:bodyPr wrap="square" rtlCol="0">
            <a:spAutoFit/>
          </a:bodyPr>
          <a:lstStyle/>
          <a:p>
            <a:r>
              <a:rPr kumimoji="1" lang="zh-CN" altLang="en-US" sz="5400" dirty="0">
                <a:solidFill>
                  <a:srgbClr val="7E7182"/>
                </a:solidFill>
              </a:rPr>
              <a:t>基于机器学习的单机游戏及策略推荐系统设计</a:t>
            </a:r>
            <a:endParaRPr kumimoji="1" lang="zh-CN" altLang="en-US" sz="5400" dirty="0">
              <a:solidFill>
                <a:srgbClr val="7E7182"/>
              </a:solidFill>
            </a:endParaRPr>
          </a:p>
        </p:txBody>
      </p:sp>
      <p:sp>
        <p:nvSpPr>
          <p:cNvPr id="2" name="文本框 1"/>
          <p:cNvSpPr txBox="1"/>
          <p:nvPr/>
        </p:nvSpPr>
        <p:spPr>
          <a:xfrm>
            <a:off x="3560619" y="4146319"/>
            <a:ext cx="7376334" cy="583565"/>
          </a:xfrm>
          <a:prstGeom prst="rect">
            <a:avLst/>
          </a:prstGeom>
          <a:noFill/>
        </p:spPr>
        <p:txBody>
          <a:bodyPr wrap="square" rtlCol="0">
            <a:spAutoFit/>
          </a:bodyPr>
          <a:lstStyle/>
          <a:p>
            <a:r>
              <a:rPr kumimoji="1" lang="zh-CN" altLang="en-US" sz="3200" dirty="0" smtClean="0">
                <a:solidFill>
                  <a:srgbClr val="7E7182"/>
                </a:solidFill>
              </a:rPr>
              <a:t>答辩人：李郅</a:t>
            </a:r>
            <a:r>
              <a:rPr kumimoji="1" lang="en-US" altLang="zh-CN" sz="3200" dirty="0">
                <a:solidFill>
                  <a:srgbClr val="7E7182"/>
                </a:solidFill>
              </a:rPr>
              <a:t>             </a:t>
            </a:r>
            <a:r>
              <a:rPr kumimoji="1" lang="zh-CN" altLang="en-US" sz="3200" dirty="0">
                <a:solidFill>
                  <a:srgbClr val="7E7182"/>
                </a:solidFill>
              </a:rPr>
              <a:t>指导老师：李平</a:t>
            </a:r>
            <a:endParaRPr kumimoji="1" lang="zh-CN" altLang="en-US" sz="3200" dirty="0">
              <a:solidFill>
                <a:srgbClr val="7E7182"/>
              </a:solidFill>
            </a:endParaRPr>
          </a:p>
        </p:txBody>
      </p:sp>
      <p:sp>
        <p:nvSpPr>
          <p:cNvPr id="15" name="等腰三角形 14"/>
          <p:cNvSpPr/>
          <p:nvPr/>
        </p:nvSpPr>
        <p:spPr>
          <a:xfrm flipV="1">
            <a:off x="11176820" y="-62"/>
            <a:ext cx="1015660" cy="653564"/>
          </a:xfrm>
          <a:prstGeom prst="triangle">
            <a:avLst/>
          </a:prstGeom>
          <a:solidFill>
            <a:srgbClr val="CDB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prstClr val="white"/>
              </a:solidFill>
              <a:latin typeface="字魂58号-创中黑" panose="00000500000000000000" pitchFamily="2" charset="-122"/>
              <a:ea typeface="字魂58号-创中黑" panose="00000500000000000000" pitchFamily="2" charset="-122"/>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bldLst>
      <p:bldP spid="4" grpId="0" bldLvl="0" animBg="1"/>
      <p:bldP spid="25" grpId="0"/>
      <p:bldP spid="2" grpId="0"/>
      <p:bldP spid="15"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4180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游戏</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功能</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graphicFrame>
        <p:nvGraphicFramePr>
          <p:cNvPr id="3" name="对象 2"/>
          <p:cNvGraphicFramePr/>
          <p:nvPr/>
        </p:nvGraphicFramePr>
        <p:xfrm>
          <a:off x="670560" y="1087120"/>
          <a:ext cx="3463925" cy="1913890"/>
        </p:xfrm>
        <a:graphic>
          <a:graphicData uri="http://schemas.openxmlformats.org/presentationml/2006/ole">
            <mc:AlternateContent xmlns:mc="http://schemas.openxmlformats.org/markup-compatibility/2006">
              <mc:Choice xmlns:v="urn:schemas-microsoft-com:vml" Requires="v">
                <p:oleObj spid="_x0000_s4" name="" r:id="rId1" imgW="10996295" imgH="7787005" progId="Paint.Picture">
                  <p:embed/>
                </p:oleObj>
              </mc:Choice>
              <mc:Fallback>
                <p:oleObj name="" r:id="rId1" imgW="10996295" imgH="7787005" progId="Paint.Picture">
                  <p:embed/>
                  <p:pic>
                    <p:nvPicPr>
                      <p:cNvPr id="0" name="图片 3"/>
                      <p:cNvPicPr/>
                      <p:nvPr/>
                    </p:nvPicPr>
                    <p:blipFill>
                      <a:blip r:embed="rId2"/>
                      <a:stretch>
                        <a:fillRect/>
                      </a:stretch>
                    </p:blipFill>
                    <p:spPr>
                      <a:xfrm>
                        <a:off x="670560" y="1087120"/>
                        <a:ext cx="3463925" cy="1913890"/>
                      </a:xfrm>
                      <a:prstGeom prst="rect">
                        <a:avLst/>
                      </a:prstGeom>
                    </p:spPr>
                  </p:pic>
                </p:oleObj>
              </mc:Fallback>
            </mc:AlternateContent>
          </a:graphicData>
        </a:graphic>
      </p:graphicFrame>
      <p:pic>
        <p:nvPicPr>
          <p:cNvPr id="5" name="图片 4"/>
          <p:cNvPicPr>
            <a:picLocks noChangeAspect="1"/>
          </p:cNvPicPr>
          <p:nvPr/>
        </p:nvPicPr>
        <p:blipFill>
          <a:blip r:embed="rId3"/>
          <a:stretch>
            <a:fillRect/>
          </a:stretch>
        </p:blipFill>
        <p:spPr>
          <a:xfrm>
            <a:off x="670560" y="1087120"/>
            <a:ext cx="8241030" cy="51841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4180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游戏</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功能</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graphicFrame>
        <p:nvGraphicFramePr>
          <p:cNvPr id="3" name="对象 2"/>
          <p:cNvGraphicFramePr/>
          <p:nvPr/>
        </p:nvGraphicFramePr>
        <p:xfrm>
          <a:off x="670560" y="1087120"/>
          <a:ext cx="3463925" cy="1913890"/>
        </p:xfrm>
        <a:graphic>
          <a:graphicData uri="http://schemas.openxmlformats.org/presentationml/2006/ole">
            <mc:AlternateContent xmlns:mc="http://schemas.openxmlformats.org/markup-compatibility/2006">
              <mc:Choice xmlns:v="urn:schemas-microsoft-com:vml" Requires="v">
                <p:oleObj spid="_x0000_s4" name="" r:id="rId1" imgW="10996295" imgH="7787005" progId="Paint.Picture">
                  <p:embed/>
                </p:oleObj>
              </mc:Choice>
              <mc:Fallback>
                <p:oleObj name="" r:id="rId1" imgW="10996295" imgH="7787005" progId="Paint.Picture">
                  <p:embed/>
                  <p:pic>
                    <p:nvPicPr>
                      <p:cNvPr id="0" name="图片 3"/>
                      <p:cNvPicPr/>
                      <p:nvPr/>
                    </p:nvPicPr>
                    <p:blipFill>
                      <a:blip r:embed="rId2"/>
                      <a:stretch>
                        <a:fillRect/>
                      </a:stretch>
                    </p:blipFill>
                    <p:spPr>
                      <a:xfrm>
                        <a:off x="670560" y="1087120"/>
                        <a:ext cx="3463925" cy="1913890"/>
                      </a:xfrm>
                      <a:prstGeom prst="rect">
                        <a:avLst/>
                      </a:prstGeom>
                    </p:spPr>
                  </p:pic>
                </p:oleObj>
              </mc:Fallback>
            </mc:AlternateContent>
          </a:graphicData>
        </a:graphic>
      </p:graphicFrame>
      <p:pic>
        <p:nvPicPr>
          <p:cNvPr id="5" name="图片 4"/>
          <p:cNvPicPr>
            <a:picLocks noChangeAspect="1"/>
          </p:cNvPicPr>
          <p:nvPr/>
        </p:nvPicPr>
        <p:blipFill>
          <a:blip r:embed="rId3"/>
          <a:stretch>
            <a:fillRect/>
          </a:stretch>
        </p:blipFill>
        <p:spPr>
          <a:xfrm>
            <a:off x="670560" y="1087120"/>
            <a:ext cx="8241030" cy="5184140"/>
          </a:xfrm>
          <a:prstGeom prst="rect">
            <a:avLst/>
          </a:prstGeom>
        </p:spPr>
      </p:pic>
      <p:pic>
        <p:nvPicPr>
          <p:cNvPr id="2" name="图片 1"/>
          <p:cNvPicPr>
            <a:picLocks noChangeAspect="1"/>
          </p:cNvPicPr>
          <p:nvPr/>
        </p:nvPicPr>
        <p:blipFill>
          <a:blip r:embed="rId4"/>
          <a:stretch>
            <a:fillRect/>
          </a:stretch>
        </p:blipFill>
        <p:spPr>
          <a:xfrm>
            <a:off x="670560" y="1087120"/>
            <a:ext cx="8185785" cy="52711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9768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总结与</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展望</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p:cNvSpPr txBox="1"/>
          <p:nvPr/>
        </p:nvSpPr>
        <p:spPr>
          <a:xfrm>
            <a:off x="747395" y="1233170"/>
            <a:ext cx="9603105" cy="3091815"/>
          </a:xfrm>
          <a:prstGeom prst="rect">
            <a:avLst/>
          </a:prstGeom>
          <a:noFill/>
        </p:spPr>
        <p:txBody>
          <a:bodyPr wrap="square" rtlCol="0">
            <a:noAutofit/>
          </a:bodyPr>
          <a:p>
            <a:r>
              <a:rPr lang="zh-CN" altLang="en-US"/>
              <a:t>本文利用虚幻引擎基于</a:t>
            </a:r>
            <a:r>
              <a:rPr lang="en-US" altLang="zh-CN"/>
              <a:t> GAS </a:t>
            </a:r>
            <a:r>
              <a:rPr lang="zh-CN" altLang="en-US"/>
              <a:t>框架构建了一个</a:t>
            </a:r>
            <a:r>
              <a:rPr lang="en-US" altLang="zh-CN"/>
              <a:t> MOBA </a:t>
            </a:r>
            <a:r>
              <a:rPr lang="zh-CN" altLang="en-US"/>
              <a:t>类游戏，设计实现了几个角色，并实现了游戏装备系统。</a:t>
            </a:r>
            <a:endParaRPr lang="zh-CN" altLang="en-US"/>
          </a:p>
          <a:p>
            <a:r>
              <a:rPr lang="zh-CN" altLang="en-US"/>
              <a:t>本文利用决策树</a:t>
            </a:r>
            <a:r>
              <a:rPr lang="en-US" altLang="zh-CN"/>
              <a:t> ID3 </a:t>
            </a:r>
            <a:r>
              <a:rPr lang="zh-CN" altLang="en-US"/>
              <a:t>算法构建了一个完整的装备推荐系统，能够在当前角色和目标角色都确定的情况下实现装备推荐的功能。</a:t>
            </a:r>
            <a:endParaRPr lang="zh-CN" altLang="en-US"/>
          </a:p>
          <a:p>
            <a:endParaRPr lang="en-US" altLang="zh-CN"/>
          </a:p>
          <a:p>
            <a:r>
              <a:rPr lang="zh-CN" altLang="en-US"/>
              <a:t>本课题并没有考虑到</a:t>
            </a:r>
            <a:r>
              <a:rPr lang="zh-CN" altLang="en-US"/>
              <a:t>样本数据缺失的情况</a:t>
            </a:r>
            <a:endParaRPr lang="zh-CN" altLang="en-US"/>
          </a:p>
          <a:p>
            <a:r>
              <a:rPr lang="zh-CN" altLang="en-US"/>
              <a:t>评价属性类型</a:t>
            </a:r>
            <a:r>
              <a:rPr lang="zh-CN" altLang="en-US"/>
              <a:t>不足</a:t>
            </a:r>
            <a:endParaRPr lang="zh-CN" altLang="en-US"/>
          </a:p>
          <a:p>
            <a:r>
              <a:rPr lang="zh-CN" altLang="en-US"/>
              <a:t>评价标准</a:t>
            </a:r>
            <a:r>
              <a:rPr lang="zh-CN" altLang="en-US"/>
              <a:t>不合适</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直角三角形 3"/>
          <p:cNvSpPr/>
          <p:nvPr/>
        </p:nvSpPr>
        <p:spPr>
          <a:xfrm rot="14400000">
            <a:off x="-3647980" y="619468"/>
            <a:ext cx="6200603" cy="5073221"/>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E3CAB4"/>
              </a:solidFill>
              <a:cs typeface="+mn-lt"/>
            </a:endParaRPr>
          </a:p>
        </p:txBody>
      </p:sp>
      <p:sp>
        <p:nvSpPr>
          <p:cNvPr id="25" name="文本框 24"/>
          <p:cNvSpPr txBox="1"/>
          <p:nvPr/>
        </p:nvSpPr>
        <p:spPr>
          <a:xfrm>
            <a:off x="3009339" y="1547417"/>
            <a:ext cx="7109639" cy="1015663"/>
          </a:xfrm>
          <a:prstGeom prst="rect">
            <a:avLst/>
          </a:prstGeom>
          <a:noFill/>
        </p:spPr>
        <p:txBody>
          <a:bodyPr wrap="none" rtlCol="0">
            <a:spAutoFit/>
          </a:bodyPr>
          <a:lstStyle/>
          <a:p>
            <a:pPr algn="ctr"/>
            <a:r>
              <a:rPr kumimoji="1" lang="zh-CN" altLang="en-US" sz="6000" dirty="0">
                <a:solidFill>
                  <a:srgbClr val="7E7182"/>
                </a:solidFill>
              </a:rPr>
              <a:t>请</a:t>
            </a:r>
            <a:r>
              <a:rPr kumimoji="1" lang="zh-CN" altLang="en-US" sz="6000" dirty="0" smtClean="0">
                <a:solidFill>
                  <a:srgbClr val="7E7182"/>
                </a:solidFill>
              </a:rPr>
              <a:t>各位老师批评指正</a:t>
            </a:r>
            <a:endParaRPr kumimoji="1" lang="zh-CN" altLang="en-US" sz="6000" dirty="0">
              <a:solidFill>
                <a:srgbClr val="7E7182"/>
              </a:solidFill>
            </a:endParaRPr>
          </a:p>
        </p:txBody>
      </p:sp>
      <p:sp>
        <p:nvSpPr>
          <p:cNvPr id="2" name="文本框 1"/>
          <p:cNvSpPr txBox="1"/>
          <p:nvPr/>
        </p:nvSpPr>
        <p:spPr>
          <a:xfrm>
            <a:off x="4486910" y="4911725"/>
            <a:ext cx="6170930" cy="398780"/>
          </a:xfrm>
          <a:prstGeom prst="rect">
            <a:avLst/>
          </a:prstGeom>
          <a:noFill/>
        </p:spPr>
        <p:txBody>
          <a:bodyPr wrap="square" rtlCol="0">
            <a:spAutoFit/>
          </a:bodyPr>
          <a:lstStyle/>
          <a:p>
            <a:r>
              <a:rPr kumimoji="1" lang="zh-CN" altLang="en-US" sz="2000" dirty="0">
                <a:solidFill>
                  <a:srgbClr val="7E7182"/>
                </a:solidFill>
              </a:rPr>
              <a:t>答辩</a:t>
            </a:r>
            <a:r>
              <a:rPr kumimoji="1" lang="zh-CN" altLang="en-US" sz="2000" dirty="0" smtClean="0">
                <a:solidFill>
                  <a:srgbClr val="7E7182"/>
                </a:solidFill>
              </a:rPr>
              <a:t>人</a:t>
            </a:r>
            <a:r>
              <a:rPr kumimoji="1" lang="zh-CN" altLang="en-US" sz="2000" dirty="0">
                <a:solidFill>
                  <a:srgbClr val="7E7182"/>
                </a:solidFill>
              </a:rPr>
              <a:t>：李郅</a:t>
            </a:r>
            <a:r>
              <a:rPr kumimoji="1" lang="en-US" altLang="zh-CN" sz="2000" dirty="0">
                <a:solidFill>
                  <a:srgbClr val="7E7182"/>
                </a:solidFill>
              </a:rPr>
              <a:t>          </a:t>
            </a:r>
            <a:r>
              <a:rPr kumimoji="1" lang="zh-CN" altLang="en-US" sz="2000" dirty="0">
                <a:solidFill>
                  <a:srgbClr val="7E7182"/>
                </a:solidFill>
              </a:rPr>
              <a:t>指导老师：李平</a:t>
            </a:r>
            <a:endParaRPr kumimoji="1" lang="zh-CN" altLang="en-US" sz="2000" dirty="0">
              <a:solidFill>
                <a:srgbClr val="7E7182"/>
              </a:solidFill>
            </a:endParaRPr>
          </a:p>
        </p:txBody>
      </p:sp>
      <p:sp>
        <p:nvSpPr>
          <p:cNvPr id="15" name="等腰三角形 14"/>
          <p:cNvSpPr/>
          <p:nvPr/>
        </p:nvSpPr>
        <p:spPr>
          <a:xfrm flipV="1">
            <a:off x="11176820" y="-62"/>
            <a:ext cx="1015660" cy="653564"/>
          </a:xfrm>
          <a:prstGeom prst="triangle">
            <a:avLst/>
          </a:prstGeom>
          <a:solidFill>
            <a:srgbClr val="CDB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a:solidFill>
                <a:prstClr val="white"/>
              </a:solidFill>
              <a:latin typeface="字魂58号-创中黑" panose="00000500000000000000" pitchFamily="2" charset="-122"/>
              <a:ea typeface="字魂58号-创中黑" panose="00000500000000000000" pitchFamily="2" charset="-122"/>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bldLst>
      <p:bldP spid="4" grpId="0" bldLvl="0" animBg="1"/>
      <p:bldP spid="25" grpId="0"/>
      <p:bldP spid="2" grpId="0"/>
      <p:bldP spid="15"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直角三角形 1"/>
          <p:cNvSpPr/>
          <p:nvPr/>
        </p:nvSpPr>
        <p:spPr>
          <a:xfrm rot="7669421" flipV="1">
            <a:off x="-2913889" y="1427018"/>
            <a:ext cx="5406735" cy="3664518"/>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j-ea"/>
              <a:ea typeface="+mj-ea"/>
              <a:cs typeface="+mn-lt"/>
            </a:endParaRPr>
          </a:p>
        </p:txBody>
      </p:sp>
      <p:sp>
        <p:nvSpPr>
          <p:cNvPr id="6" name="文本框 5"/>
          <p:cNvSpPr txBox="1"/>
          <p:nvPr/>
        </p:nvSpPr>
        <p:spPr>
          <a:xfrm>
            <a:off x="471167" y="2054088"/>
            <a:ext cx="1569660" cy="923330"/>
          </a:xfrm>
          <a:prstGeom prst="rect">
            <a:avLst/>
          </a:prstGeom>
          <a:noFill/>
        </p:spPr>
        <p:txBody>
          <a:bodyPr wrap="none" rtlCol="0">
            <a:spAutoFit/>
          </a:bodyPr>
          <a:lstStyle/>
          <a:p>
            <a:r>
              <a:rPr kumimoji="1" lang="zh-CN" altLang="en-US" sz="5400">
                <a:solidFill>
                  <a:srgbClr val="7E7182"/>
                </a:solidFill>
                <a:latin typeface="+mj-ea"/>
                <a:ea typeface="+mj-ea"/>
              </a:rPr>
              <a:t>目录</a:t>
            </a:r>
            <a:endParaRPr kumimoji="1" lang="zh-CN" altLang="en-US" sz="5400">
              <a:solidFill>
                <a:srgbClr val="7E7182"/>
              </a:solidFill>
              <a:latin typeface="+mj-ea"/>
              <a:ea typeface="+mj-ea"/>
            </a:endParaRPr>
          </a:p>
        </p:txBody>
      </p:sp>
      <p:sp>
        <p:nvSpPr>
          <p:cNvPr id="7" name="文本框 6"/>
          <p:cNvSpPr txBox="1"/>
          <p:nvPr/>
        </p:nvSpPr>
        <p:spPr>
          <a:xfrm>
            <a:off x="181074" y="2871461"/>
            <a:ext cx="1877437" cy="461665"/>
          </a:xfrm>
          <a:prstGeom prst="rect">
            <a:avLst/>
          </a:prstGeom>
          <a:noFill/>
        </p:spPr>
        <p:txBody>
          <a:bodyPr wrap="none" rtlCol="0">
            <a:spAutoFit/>
          </a:bodyPr>
          <a:lstStyle/>
          <a:p>
            <a:r>
              <a:rPr kumimoji="1" lang="en-US" altLang="zh-CN" sz="2400">
                <a:solidFill>
                  <a:srgbClr val="7E7182"/>
                </a:solidFill>
                <a:latin typeface="+mj-ea"/>
                <a:ea typeface="+mj-ea"/>
                <a:cs typeface="+mn-lt"/>
              </a:rPr>
              <a:t>CONTENTS</a:t>
            </a:r>
            <a:endParaRPr kumimoji="1" lang="en-US" altLang="zh-CN" sz="2400">
              <a:solidFill>
                <a:srgbClr val="7E7182"/>
              </a:solidFill>
              <a:latin typeface="+mj-ea"/>
              <a:ea typeface="+mj-ea"/>
              <a:cs typeface="+mn-lt"/>
            </a:endParaRPr>
          </a:p>
        </p:txBody>
      </p:sp>
      <p:sp>
        <p:nvSpPr>
          <p:cNvPr id="8" name="椭圆 7"/>
          <p:cNvSpPr/>
          <p:nvPr/>
        </p:nvSpPr>
        <p:spPr>
          <a:xfrm>
            <a:off x="4747030" y="1148259"/>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accent1">
                    <a:lumMod val="50000"/>
                  </a:schemeClr>
                </a:solidFill>
                <a:latin typeface="+mj-ea"/>
                <a:ea typeface="+mj-ea"/>
                <a:cs typeface="+mn-lt"/>
              </a:rPr>
              <a:t>1</a:t>
            </a:r>
            <a:endParaRPr kumimoji="1" lang="en-US" altLang="zh-CN" sz="2000">
              <a:solidFill>
                <a:schemeClr val="accent1">
                  <a:lumMod val="50000"/>
                </a:schemeClr>
              </a:solidFill>
              <a:latin typeface="+mj-ea"/>
              <a:ea typeface="+mj-ea"/>
              <a:cs typeface="+mn-lt"/>
            </a:endParaRPr>
          </a:p>
        </p:txBody>
      </p:sp>
      <p:sp>
        <p:nvSpPr>
          <p:cNvPr id="9" name="椭圆 8"/>
          <p:cNvSpPr/>
          <p:nvPr/>
        </p:nvSpPr>
        <p:spPr>
          <a:xfrm>
            <a:off x="4747030" y="2361870"/>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accent1">
                    <a:lumMod val="50000"/>
                  </a:schemeClr>
                </a:solidFill>
                <a:latin typeface="+mj-ea"/>
                <a:ea typeface="+mj-ea"/>
                <a:cs typeface="+mn-lt"/>
              </a:rPr>
              <a:t>2</a:t>
            </a:r>
            <a:endParaRPr kumimoji="1" lang="en-US" altLang="zh-CN" sz="2000">
              <a:solidFill>
                <a:schemeClr val="accent1">
                  <a:lumMod val="50000"/>
                </a:schemeClr>
              </a:solidFill>
              <a:latin typeface="+mj-ea"/>
              <a:ea typeface="+mj-ea"/>
              <a:cs typeface="+mn-lt"/>
            </a:endParaRPr>
          </a:p>
        </p:txBody>
      </p:sp>
      <p:sp>
        <p:nvSpPr>
          <p:cNvPr id="10" name="椭圆 9"/>
          <p:cNvSpPr/>
          <p:nvPr/>
        </p:nvSpPr>
        <p:spPr>
          <a:xfrm>
            <a:off x="4747030" y="3575481"/>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a:solidFill>
                  <a:schemeClr val="accent1">
                    <a:lumMod val="50000"/>
                  </a:schemeClr>
                </a:solidFill>
                <a:latin typeface="+mj-ea"/>
                <a:ea typeface="+mj-ea"/>
                <a:cs typeface="+mn-lt"/>
              </a:rPr>
              <a:t>3</a:t>
            </a:r>
            <a:endParaRPr kumimoji="1" lang="en-US" altLang="zh-CN" sz="2000">
              <a:solidFill>
                <a:schemeClr val="accent1">
                  <a:lumMod val="50000"/>
                </a:schemeClr>
              </a:solidFill>
              <a:latin typeface="+mj-ea"/>
              <a:ea typeface="+mj-ea"/>
              <a:cs typeface="+mn-lt"/>
            </a:endParaRPr>
          </a:p>
        </p:txBody>
      </p:sp>
      <p:sp>
        <p:nvSpPr>
          <p:cNvPr id="12" name="文本框 11"/>
          <p:cNvSpPr txBox="1"/>
          <p:nvPr/>
        </p:nvSpPr>
        <p:spPr>
          <a:xfrm>
            <a:off x="5579198" y="1148259"/>
            <a:ext cx="2672080" cy="521970"/>
          </a:xfrm>
          <a:prstGeom prst="rect">
            <a:avLst/>
          </a:prstGeom>
          <a:noFill/>
        </p:spPr>
        <p:txBody>
          <a:bodyPr wrap="none" rtlCol="0">
            <a:spAutoFit/>
          </a:bodyPr>
          <a:lstStyle/>
          <a:p>
            <a:r>
              <a:rPr kumimoji="1" lang="zh-CN" altLang="en-US" sz="2800" dirty="0" smtClean="0">
                <a:solidFill>
                  <a:srgbClr val="7E7182"/>
                </a:solidFill>
                <a:latin typeface="+mj-ea"/>
                <a:ea typeface="+mj-ea"/>
              </a:rPr>
              <a:t>研究背景及意义</a:t>
            </a:r>
            <a:endParaRPr kumimoji="1" lang="zh-CN" altLang="en-US" sz="2800" dirty="0">
              <a:solidFill>
                <a:srgbClr val="7E7182"/>
              </a:solidFill>
              <a:latin typeface="+mj-ea"/>
              <a:ea typeface="+mj-ea"/>
            </a:endParaRPr>
          </a:p>
        </p:txBody>
      </p:sp>
      <p:sp>
        <p:nvSpPr>
          <p:cNvPr id="13" name="文本框 12"/>
          <p:cNvSpPr txBox="1"/>
          <p:nvPr/>
        </p:nvSpPr>
        <p:spPr>
          <a:xfrm>
            <a:off x="5579197" y="2348241"/>
            <a:ext cx="2339102" cy="523220"/>
          </a:xfrm>
          <a:prstGeom prst="rect">
            <a:avLst/>
          </a:prstGeom>
          <a:noFill/>
        </p:spPr>
        <p:txBody>
          <a:bodyPr wrap="none" rtlCol="0">
            <a:spAutoFit/>
          </a:bodyPr>
          <a:lstStyle/>
          <a:p>
            <a:r>
              <a:rPr kumimoji="1" lang="zh-CN" altLang="en-US" sz="2800" dirty="0" smtClean="0">
                <a:solidFill>
                  <a:srgbClr val="7E7182"/>
                </a:solidFill>
                <a:latin typeface="+mj-ea"/>
                <a:ea typeface="+mj-ea"/>
              </a:rPr>
              <a:t>相关理论基础</a:t>
            </a:r>
            <a:endParaRPr kumimoji="1" lang="zh-CN" altLang="en-US" sz="2800" dirty="0">
              <a:solidFill>
                <a:srgbClr val="7E7182"/>
              </a:solidFill>
              <a:latin typeface="+mj-ea"/>
              <a:ea typeface="+mj-ea"/>
            </a:endParaRPr>
          </a:p>
        </p:txBody>
      </p:sp>
      <p:sp>
        <p:nvSpPr>
          <p:cNvPr id="14" name="文本框 13"/>
          <p:cNvSpPr txBox="1"/>
          <p:nvPr/>
        </p:nvSpPr>
        <p:spPr>
          <a:xfrm>
            <a:off x="5552691" y="3548223"/>
            <a:ext cx="2316480" cy="521970"/>
          </a:xfrm>
          <a:prstGeom prst="rect">
            <a:avLst/>
          </a:prstGeom>
          <a:noFill/>
        </p:spPr>
        <p:txBody>
          <a:bodyPr wrap="none" rtlCol="0">
            <a:spAutoFit/>
          </a:bodyPr>
          <a:lstStyle/>
          <a:p>
            <a:r>
              <a:rPr kumimoji="1" lang="zh-CN" altLang="en-US" sz="2800" dirty="0">
                <a:solidFill>
                  <a:srgbClr val="7E7182"/>
                </a:solidFill>
                <a:latin typeface="+mj-ea"/>
                <a:ea typeface="+mj-ea"/>
              </a:rPr>
              <a:t>课题研究</a:t>
            </a:r>
            <a:r>
              <a:rPr kumimoji="1" lang="zh-CN" altLang="en-US" sz="2800" dirty="0">
                <a:solidFill>
                  <a:srgbClr val="7E7182"/>
                </a:solidFill>
                <a:latin typeface="+mj-ea"/>
                <a:ea typeface="+mj-ea"/>
              </a:rPr>
              <a:t>内容</a:t>
            </a:r>
            <a:endParaRPr kumimoji="1" lang="zh-CN" altLang="en-US" sz="2800" dirty="0">
              <a:solidFill>
                <a:srgbClr val="7E7182"/>
              </a:solidFill>
              <a:latin typeface="+mj-ea"/>
              <a:ea typeface="+mj-ea"/>
            </a:endParaRPr>
          </a:p>
        </p:txBody>
      </p:sp>
      <p:sp>
        <p:nvSpPr>
          <p:cNvPr id="16" name="文本框 15"/>
          <p:cNvSpPr txBox="1"/>
          <p:nvPr/>
        </p:nvSpPr>
        <p:spPr>
          <a:xfrm>
            <a:off x="5552691" y="1614628"/>
            <a:ext cx="246380" cy="245110"/>
          </a:xfrm>
          <a:prstGeom prst="rect">
            <a:avLst/>
          </a:prstGeom>
          <a:noFill/>
        </p:spPr>
        <p:txBody>
          <a:bodyPr wrap="none" rtlCol="0">
            <a:spAutoFit/>
          </a:bodyPr>
          <a:lstStyle/>
          <a:p>
            <a:r>
              <a:rPr lang="en-GB" altLang="zh-CN" sz="1000">
                <a:solidFill>
                  <a:srgbClr val="7E7182"/>
                </a:solidFill>
                <a:latin typeface="+mj-ea"/>
                <a:ea typeface="+mj-ea"/>
                <a:cs typeface="+mn-lt"/>
              </a:rPr>
              <a:t>.</a:t>
            </a:r>
            <a:endParaRPr lang="en-GB" altLang="zh-CN" sz="1000">
              <a:solidFill>
                <a:srgbClr val="7E7182"/>
              </a:solidFill>
              <a:latin typeface="+mj-ea"/>
              <a:ea typeface="+mj-ea"/>
              <a:cs typeface="+mn-lt"/>
            </a:endParaRPr>
          </a:p>
        </p:txBody>
      </p:sp>
      <p:sp>
        <p:nvSpPr>
          <p:cNvPr id="15" name="椭圆 14"/>
          <p:cNvSpPr/>
          <p:nvPr/>
        </p:nvSpPr>
        <p:spPr>
          <a:xfrm>
            <a:off x="4753723" y="4669990"/>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accent1">
                    <a:lumMod val="50000"/>
                  </a:schemeClr>
                </a:solidFill>
                <a:latin typeface="+mj-ea"/>
                <a:ea typeface="+mj-ea"/>
                <a:cs typeface="+mn-lt"/>
              </a:rPr>
              <a:t>4</a:t>
            </a:r>
            <a:endParaRPr kumimoji="1" lang="en-US" altLang="zh-CN" sz="2000" dirty="0">
              <a:solidFill>
                <a:schemeClr val="accent1">
                  <a:lumMod val="50000"/>
                </a:schemeClr>
              </a:solidFill>
              <a:latin typeface="+mj-ea"/>
              <a:ea typeface="+mj-ea"/>
              <a:cs typeface="+mn-lt"/>
            </a:endParaRPr>
          </a:p>
        </p:txBody>
      </p:sp>
      <p:sp>
        <p:nvSpPr>
          <p:cNvPr id="3" name="文本框 2"/>
          <p:cNvSpPr txBox="1"/>
          <p:nvPr/>
        </p:nvSpPr>
        <p:spPr>
          <a:xfrm>
            <a:off x="5579198" y="4669990"/>
            <a:ext cx="4534919" cy="521970"/>
          </a:xfrm>
          <a:prstGeom prst="rect">
            <a:avLst/>
          </a:prstGeom>
          <a:noFill/>
        </p:spPr>
        <p:txBody>
          <a:bodyPr wrap="square" rtlCol="0">
            <a:spAutoFit/>
          </a:bodyPr>
          <a:lstStyle/>
          <a:p>
            <a:r>
              <a:rPr lang="zh-CN" altLang="en-US" sz="2800" dirty="0" smtClean="0">
                <a:solidFill>
                  <a:schemeClr val="tx1">
                    <a:lumMod val="65000"/>
                    <a:lumOff val="35000"/>
                  </a:schemeClr>
                </a:solidFill>
              </a:rPr>
              <a:t>系统</a:t>
            </a:r>
            <a:r>
              <a:rPr lang="zh-CN" altLang="en-US" sz="2800" dirty="0" smtClean="0">
                <a:solidFill>
                  <a:schemeClr val="tx1">
                    <a:lumMod val="65000"/>
                    <a:lumOff val="35000"/>
                  </a:schemeClr>
                </a:solidFill>
              </a:rPr>
              <a:t>设计与结果分析</a:t>
            </a:r>
            <a:endParaRPr lang="zh-CN" altLang="en-US" sz="2800" dirty="0">
              <a:solidFill>
                <a:schemeClr val="tx1">
                  <a:lumMod val="65000"/>
                  <a:lumOff val="35000"/>
                </a:schemeClr>
              </a:solidFill>
            </a:endParaRPr>
          </a:p>
        </p:txBody>
      </p:sp>
      <p:sp>
        <p:nvSpPr>
          <p:cNvPr id="18" name="椭圆 17"/>
          <p:cNvSpPr/>
          <p:nvPr/>
        </p:nvSpPr>
        <p:spPr>
          <a:xfrm>
            <a:off x="4747030" y="5764499"/>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accent1">
                    <a:lumMod val="50000"/>
                  </a:schemeClr>
                </a:solidFill>
                <a:latin typeface="+mj-ea"/>
                <a:ea typeface="+mj-ea"/>
                <a:cs typeface="+mn-lt"/>
              </a:rPr>
              <a:t>5</a:t>
            </a:r>
            <a:endParaRPr kumimoji="1" lang="en-US" altLang="zh-CN" sz="2000" dirty="0">
              <a:solidFill>
                <a:schemeClr val="accent1">
                  <a:lumMod val="50000"/>
                </a:schemeClr>
              </a:solidFill>
              <a:latin typeface="+mj-ea"/>
              <a:ea typeface="+mj-ea"/>
              <a:cs typeface="+mn-lt"/>
            </a:endParaRPr>
          </a:p>
        </p:txBody>
      </p:sp>
      <p:sp>
        <p:nvSpPr>
          <p:cNvPr id="4" name="文本框 3"/>
          <p:cNvSpPr txBox="1"/>
          <p:nvPr/>
        </p:nvSpPr>
        <p:spPr>
          <a:xfrm>
            <a:off x="5602348" y="5869972"/>
            <a:ext cx="4631901" cy="521970"/>
          </a:xfrm>
          <a:prstGeom prst="rect">
            <a:avLst/>
          </a:prstGeom>
          <a:noFill/>
        </p:spPr>
        <p:txBody>
          <a:bodyPr wrap="square" rtlCol="0">
            <a:spAutoFit/>
          </a:bodyPr>
          <a:lstStyle/>
          <a:p>
            <a:r>
              <a:rPr lang="zh-CN" altLang="en-US" sz="2800" dirty="0">
                <a:solidFill>
                  <a:schemeClr val="tx1">
                    <a:lumMod val="65000"/>
                    <a:lumOff val="35000"/>
                  </a:schemeClr>
                </a:solidFill>
              </a:rPr>
              <a:t>总结与</a:t>
            </a:r>
            <a:r>
              <a:rPr lang="zh-CN" altLang="en-US" sz="2800" dirty="0">
                <a:solidFill>
                  <a:schemeClr val="tx1">
                    <a:lumMod val="65000"/>
                    <a:lumOff val="35000"/>
                  </a:schemeClr>
                </a:solidFill>
              </a:rPr>
              <a:t>展望</a:t>
            </a:r>
            <a:endParaRPr lang="zh-CN" altLang="en-US" sz="2800" dirty="0">
              <a:solidFill>
                <a:schemeClr val="tx1">
                  <a:lumMod val="65000"/>
                  <a:lumOff val="3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bldLst>
      <p:bldP spid="8" grpId="0" bldLvl="0" animBg="1"/>
      <p:bldP spid="9" grpId="0" bldLvl="0" animBg="1"/>
      <p:bldP spid="10" grpId="0" bldLvl="0" animBg="1"/>
      <p:bldP spid="12" grpId="0"/>
      <p:bldP spid="13" grpId="0"/>
      <p:bldP spid="14" grpId="0"/>
      <p:bldP spid="16" grpId="0"/>
      <p:bldP spid="15" grpId="0" bldLvl="0" animBg="1"/>
      <p:bldP spid="18"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4094480" cy="768350"/>
          </a:xfrm>
          <a:prstGeom prst="rect">
            <a:avLst/>
          </a:prstGeom>
          <a:noFill/>
        </p:spPr>
        <p:txBody>
          <a:bodyPr wrap="none" rtlCol="0">
            <a:spAutoFit/>
            <a:scene3d>
              <a:camera prst="orthographicFront"/>
              <a:lightRig rig="threePt" dir="t"/>
            </a:scene3d>
            <a:sp3d contourW="12700"/>
          </a:bodyPr>
          <a:lstStyle/>
          <a:p>
            <a:r>
              <a:rPr lang="zh-CN" altLang="en-US" sz="4400" dirty="0" smtClean="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研究背景及意义</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p:cNvSpPr txBox="1"/>
          <p:nvPr/>
        </p:nvSpPr>
        <p:spPr>
          <a:xfrm>
            <a:off x="670560" y="1826260"/>
            <a:ext cx="10552430" cy="4919980"/>
          </a:xfrm>
          <a:prstGeom prst="rect">
            <a:avLst/>
          </a:prstGeom>
          <a:noFill/>
        </p:spPr>
        <p:txBody>
          <a:bodyPr wrap="square" rtlCol="0">
            <a:noAutofit/>
          </a:bodyPr>
          <a:p>
            <a:pPr indent="457200" fontAlgn="auto">
              <a:lnSpc>
                <a:spcPct val="150000"/>
              </a:lnSpc>
              <a:extLst>
                <a:ext uri="{35155182-B16C-46BC-9424-99874614C6A1}">
                  <wpsdc:indentchars xmlns:wpsdc="http://www.wps.cn/officeDocument/2017/drawingmlCustomData" val="200" checksum="59296752"/>
                </a:ext>
              </a:extLst>
            </a:pPr>
            <a:r>
              <a:rPr lang="zh-CN" altLang="en-US"/>
              <a:t>近年来，随着计算机技术的飞速发展和海量数据的积累，如何从这些数据中提取有价值的信息，以更好地服务于人类，已经成为一个亟待解决的问题。在这样的背景下，人工智能技术应运而生。人工智能通过计算机模拟人类的智能，使其能够以类似于甚至超越人类思维的方式对事件做出反应。其中，机器学习作为人工智能的一个重要分支，其目标是使计算机能够从数据中学习并改进其性能。在单机游戏领域，机器学习可以用于开发更加智能的游戏角色和更丰富的游戏体验。此外，机器学习还可以应用于策略推荐系统，帮助玩家制定更优的游戏策略。通过分析玩家的行为数据和游戏环境，机器学习模型能够为玩家提供个性化的策略建议，从而提升游戏的趣味性和挑战性。这一领域的研究具有广阔的应用前景。</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35356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相关理论</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基础</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p:cNvSpPr txBox="1"/>
          <p:nvPr/>
        </p:nvSpPr>
        <p:spPr>
          <a:xfrm>
            <a:off x="806450" y="1812290"/>
            <a:ext cx="8976360" cy="3643630"/>
          </a:xfrm>
          <a:prstGeom prst="rect">
            <a:avLst/>
          </a:prstGeom>
          <a:noFill/>
        </p:spPr>
        <p:txBody>
          <a:bodyPr wrap="square" rtlCol="0">
            <a:noAutofit/>
          </a:bodyPr>
          <a:p>
            <a:pPr indent="457200" fontAlgn="auto">
              <a:lnSpc>
                <a:spcPct val="150000"/>
              </a:lnSpc>
            </a:pPr>
            <a:r>
              <a:rPr lang="zh-CN" altLang="en-US"/>
              <a:t>在机器学习中，有多种方法可以用于策略推荐。这里选择决策树方法，易于理解和</a:t>
            </a:r>
            <a:r>
              <a:rPr lang="zh-CN" altLang="en-US"/>
              <a:t>解释。</a:t>
            </a:r>
            <a:endParaRPr lang="zh-CN" altLang="en-US"/>
          </a:p>
          <a:p>
            <a:pPr indent="457200" fontAlgn="auto">
              <a:lnSpc>
                <a:spcPct val="150000"/>
              </a:lnSpc>
            </a:pPr>
            <a:r>
              <a:rPr lang="zh-CN" altLang="en-US"/>
              <a:t>在一个</a:t>
            </a:r>
            <a:r>
              <a:rPr lang="en-US" altLang="zh-CN"/>
              <a:t>MOBA</a:t>
            </a:r>
            <a:r>
              <a:rPr lang="zh-CN" altLang="en-US"/>
              <a:t>游戏中，可以很轻易的通过自己角色和目标角色之间属性的比较，给出决策树中的标签，通过大量的样本来构建</a:t>
            </a:r>
            <a:r>
              <a:rPr lang="zh-CN" altLang="en-US"/>
              <a:t>决策树</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35356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相关理论</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基础</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3" name="文本框 2"/>
          <p:cNvSpPr txBox="1"/>
          <p:nvPr/>
        </p:nvSpPr>
        <p:spPr>
          <a:xfrm>
            <a:off x="704850" y="1857375"/>
            <a:ext cx="9579610" cy="3643630"/>
          </a:xfrm>
          <a:prstGeom prst="rect">
            <a:avLst/>
          </a:prstGeom>
          <a:noFill/>
        </p:spPr>
        <p:txBody>
          <a:bodyPr wrap="square" rtlCol="0">
            <a:noAutofit/>
          </a:bodyPr>
          <a:p>
            <a:pPr indent="457200" fontAlgn="auto">
              <a:lnSpc>
                <a:spcPct val="150000"/>
              </a:lnSpc>
            </a:pPr>
            <a:r>
              <a:rPr lang="zh-CN" altLang="en-US"/>
              <a:t>在虚幻引擎中，想创建一种</a:t>
            </a:r>
            <a:r>
              <a:rPr lang="zh-CN" altLang="en-US"/>
              <a:t>游戏：</a:t>
            </a:r>
            <a:endParaRPr lang="zh-CN" altLang="en-US"/>
          </a:p>
          <a:p>
            <a:pPr indent="457200" fontAlgn="auto">
              <a:lnSpc>
                <a:spcPct val="150000"/>
              </a:lnSpc>
            </a:pPr>
            <a:r>
              <a:rPr lang="zh-CN" altLang="en-US"/>
              <a:t>角色拥有大量属性、角色拥有技能，完美实现</a:t>
            </a:r>
            <a:r>
              <a:rPr lang="zh-CN" altLang="en-US"/>
              <a:t>解耦</a:t>
            </a:r>
            <a:endParaRPr lang="zh-CN" altLang="en-US"/>
          </a:p>
          <a:p>
            <a:pPr indent="457200" fontAlgn="auto">
              <a:lnSpc>
                <a:spcPct val="150000"/>
              </a:lnSpc>
            </a:pPr>
            <a:r>
              <a:rPr lang="zh-CN" altLang="en-US"/>
              <a:t>这样的游戏，</a:t>
            </a:r>
            <a:r>
              <a:rPr lang="en-US" altLang="zh-CN"/>
              <a:t>Epic</a:t>
            </a:r>
            <a:r>
              <a:rPr lang="zh-CN" altLang="en-US"/>
              <a:t>提供了一种游戏框架：</a:t>
            </a:r>
            <a:r>
              <a:rPr lang="en-US" altLang="zh-CN"/>
              <a:t>Gameplay Ability System</a:t>
            </a:r>
            <a:r>
              <a:rPr lang="zh-CN" altLang="en-US"/>
              <a:t>（</a:t>
            </a:r>
            <a:r>
              <a:rPr lang="en-US" altLang="zh-CN"/>
              <a:t>GAS</a:t>
            </a:r>
            <a:r>
              <a:rPr lang="zh-CN" altLang="en-US"/>
              <a:t>），将属性、技能等作为一个单独的类，而不是角色类内部自定义</a:t>
            </a:r>
            <a:r>
              <a:rPr lang="zh-CN" altLang="en-US"/>
              <a:t>的函数。</a:t>
            </a:r>
            <a:endParaRPr lang="zh-CN" altLang="en-US"/>
          </a:p>
          <a:p>
            <a:pPr indent="457200" fontAlgn="auto">
              <a:lnSpc>
                <a:spcPct val="150000"/>
              </a:lnSpc>
            </a:pPr>
            <a:r>
              <a:rPr lang="en-US" altLang="zh-CN"/>
              <a:t>GAS</a:t>
            </a:r>
            <a:r>
              <a:rPr lang="zh-CN" altLang="en-US"/>
              <a:t>框架的关键是要实现角色属性集、技能类、技能属性类、玩家控制器类</a:t>
            </a:r>
            <a:r>
              <a:rPr lang="zh-CN" altLang="en-US"/>
              <a:t>等。</a:t>
            </a:r>
            <a:endParaRPr lang="zh-CN" altLang="en-US"/>
          </a:p>
          <a:p>
            <a:pPr indent="457200" fontAlgn="auto">
              <a:lnSpc>
                <a:spcPct val="150000"/>
              </a:lnSpc>
            </a:pPr>
            <a:r>
              <a:rPr lang="zh-CN" altLang="en-US"/>
              <a:t>通过装备给角色提供属性，首先装备要有自身的属性变量，其次要能把装备的属性变量赋值给角色类。如果装备拥有技能，装备的技能也应当提供给</a:t>
            </a:r>
            <a:r>
              <a:rPr lang="zh-CN" altLang="en-US"/>
              <a:t>角色。</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35356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课题研究</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内容</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3" name="文本框 2"/>
          <p:cNvSpPr txBox="1"/>
          <p:nvPr/>
        </p:nvSpPr>
        <p:spPr>
          <a:xfrm>
            <a:off x="670333" y="1431005"/>
            <a:ext cx="9014844" cy="922020"/>
          </a:xfrm>
          <a:prstGeom prst="rect">
            <a:avLst/>
          </a:prstGeom>
          <a:noFill/>
        </p:spPr>
        <p:txBody>
          <a:bodyPr wrap="square">
            <a:spAutoFit/>
          </a:bodyPr>
          <a:p>
            <a:pPr indent="457200" fontAlgn="auto">
              <a:lnSpc>
                <a:spcPct val="150000"/>
              </a:lnSpc>
              <a:extLst>
                <a:ext uri="{35155182-B16C-46BC-9424-99874614C6A1}">
                  <wpsdc:indentchars xmlns:wpsdc="http://www.wps.cn/officeDocument/2017/drawingmlCustomData" val="200" checksum="59296752"/>
                </a:ext>
              </a:extLst>
            </a:pPr>
            <a:r>
              <a:rPr lang="zh-CN" altLang="en-US" dirty="0">
                <a:latin typeface="微软雅黑" panose="020B0503020204020204" charset="-122"/>
                <a:ea typeface="微软雅黑" panose="020B0503020204020204" charset="-122"/>
              </a:rPr>
              <a:t>本课题基于决策树</a:t>
            </a:r>
            <a:r>
              <a:rPr lang="en-US" altLang="zh-CN" dirty="0">
                <a:latin typeface="微软雅黑" panose="020B0503020204020204" charset="-122"/>
                <a:ea typeface="微软雅黑" panose="020B0503020204020204" charset="-122"/>
              </a:rPr>
              <a:t>ID3</a:t>
            </a:r>
            <a:r>
              <a:rPr lang="zh-CN" altLang="en-US" dirty="0">
                <a:latin typeface="微软雅黑" panose="020B0503020204020204" charset="-122"/>
                <a:ea typeface="微软雅黑" panose="020B0503020204020204" charset="-122"/>
              </a:rPr>
              <a:t>算法，通过对角色属性进行评价，将评价后的定量属性作为决策树的输入值，在经过决策树评价后将装备推荐项提供给</a:t>
            </a:r>
            <a:r>
              <a:rPr lang="zh-CN" altLang="en-US" dirty="0">
                <a:latin typeface="微软雅黑" panose="020B0503020204020204" charset="-122"/>
                <a:ea typeface="微软雅黑" panose="020B0503020204020204" charset="-122"/>
              </a:rPr>
              <a:t>玩家。</a:t>
            </a:r>
            <a:endParaRPr lang="zh-CN" altLang="en-US" dirty="0">
              <a:latin typeface="微软雅黑" panose="020B0503020204020204" charset="-122"/>
              <a:ea typeface="微软雅黑" panose="020B0503020204020204" charset="-122"/>
            </a:endParaRPr>
          </a:p>
        </p:txBody>
      </p:sp>
      <p:sp>
        <p:nvSpPr>
          <p:cNvPr id="5" name="文本框 4"/>
          <p:cNvSpPr txBox="1"/>
          <p:nvPr/>
        </p:nvSpPr>
        <p:spPr>
          <a:xfrm>
            <a:off x="739547" y="2740666"/>
            <a:ext cx="9229448" cy="1753235"/>
          </a:xfrm>
          <a:prstGeom prst="rect">
            <a:avLst/>
          </a:prstGeom>
          <a:noFill/>
        </p:spPr>
        <p:txBody>
          <a:bodyPr wrap="square">
            <a:spAutoFit/>
          </a:bodyPr>
          <a:p>
            <a:pPr indent="457200" fontAlgn="auto">
              <a:lnSpc>
                <a:spcPct val="150000"/>
              </a:lnSpc>
              <a:extLst>
                <a:ext uri="{35155182-B16C-46BC-9424-99874614C6A1}">
                  <wpsdc:indentchars xmlns:wpsdc="http://www.wps.cn/officeDocument/2017/drawingmlCustomData" val="200" checksum="59296752"/>
                </a:ext>
              </a:extLst>
            </a:pPr>
            <a:r>
              <a:rPr lang="zh-CN" altLang="en-US" dirty="0">
                <a:latin typeface="微软雅黑" panose="020B0503020204020204" charset="-122"/>
                <a:ea typeface="微软雅黑" panose="020B0503020204020204" charset="-122"/>
              </a:rPr>
              <a:t>在特征提取过程中，获得自己角色和目标角色之间的属性评价并用于决策树的输入值是关键。因此，本课题选用一种比较简单的数值差作为属性评价特征，决策树在接收到输入数据后会给出三种装备推荐标签，并根据这些标签给出最终的</a:t>
            </a:r>
            <a:r>
              <a:rPr lang="zh-CN" altLang="en-US" dirty="0">
                <a:latin typeface="微软雅黑" panose="020B0503020204020204" charset="-122"/>
                <a:ea typeface="微软雅黑" panose="020B0503020204020204" charset="-122"/>
              </a:rPr>
              <a:t>装备推荐，具有明确的推荐提醒，方便玩家</a:t>
            </a:r>
            <a:r>
              <a:rPr lang="zh-CN" altLang="en-US" dirty="0">
                <a:latin typeface="微软雅黑" panose="020B0503020204020204" charset="-122"/>
                <a:ea typeface="微软雅黑" panose="020B0503020204020204" charset="-122"/>
              </a:rPr>
              <a:t>使用。</a:t>
            </a:r>
            <a:endParaRPr lang="zh-CN" altLang="en-US" dirty="0">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4180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模型设计</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p:cNvSpPr txBox="1"/>
          <p:nvPr/>
        </p:nvSpPr>
        <p:spPr>
          <a:xfrm>
            <a:off x="670560" y="1223010"/>
            <a:ext cx="9872980" cy="4601210"/>
          </a:xfrm>
          <a:prstGeom prst="rect">
            <a:avLst/>
          </a:prstGeom>
          <a:noFill/>
        </p:spPr>
        <p:txBody>
          <a:bodyPr wrap="square" rtlCol="0">
            <a:noAutofit/>
          </a:bodyPr>
          <a:p>
            <a:pPr indent="457200" fontAlgn="auto">
              <a:lnSpc>
                <a:spcPct val="150000"/>
              </a:lnSpc>
              <a:extLst>
                <a:ext uri="{35155182-B16C-46BC-9424-99874614C6A1}">
                  <wpsdc:indentchars xmlns:wpsdc="http://www.wps.cn/officeDocument/2017/drawingmlCustomData" val="200" checksum="59296752"/>
                </a:ext>
              </a:extLst>
            </a:pPr>
            <a:r>
              <a:rPr lang="zh-CN" altLang="en-US"/>
              <a:t>模型选择决策树，使用</a:t>
            </a:r>
            <a:r>
              <a:rPr lang="en-US" altLang="zh-CN"/>
              <a:t>ID3</a:t>
            </a:r>
            <a:r>
              <a:rPr lang="zh-CN" altLang="en-US"/>
              <a:t>算法。每个样本有</a:t>
            </a:r>
            <a:r>
              <a:rPr lang="en-US" altLang="zh-CN"/>
              <a:t>5</a:t>
            </a:r>
            <a:r>
              <a:rPr lang="zh-CN" altLang="en-US"/>
              <a:t>种属性和</a:t>
            </a:r>
            <a:r>
              <a:rPr lang="en-US" altLang="zh-CN"/>
              <a:t>3</a:t>
            </a:r>
            <a:r>
              <a:rPr lang="zh-CN" altLang="en-US"/>
              <a:t>种输出类别。</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en-US" altLang="zh-CN"/>
              <a:t>5</a:t>
            </a:r>
            <a:r>
              <a:rPr lang="zh-CN" altLang="en-US"/>
              <a:t>种属性：角色自身偏向、自己输出属性、自己防御属性、目标输出属性、</a:t>
            </a:r>
            <a:r>
              <a:rPr lang="zh-CN" altLang="en-US"/>
              <a:t>目标防御属性</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en-US" altLang="zh-CN"/>
              <a:t>3</a:t>
            </a:r>
            <a:r>
              <a:rPr lang="zh-CN" altLang="en-US"/>
              <a:t>种输出类别：输出装推荐、防御装推荐、装备推荐倾向</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zh-CN" altLang="en-US"/>
              <a:t>在经过决策树推荐完成后，根据输出类别进行判断，给出适合的</a:t>
            </a:r>
            <a:r>
              <a:rPr lang="zh-CN" altLang="en-US"/>
              <a:t>装备。</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zh-CN" altLang="en-US"/>
              <a:t>在样本选择上，并不用考虑到样本数据缺失的情况，我们可以给出比较准确或相对合理的</a:t>
            </a:r>
            <a:r>
              <a:rPr lang="zh-CN" altLang="en-US"/>
              <a:t>属性评价。</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4180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系统设计</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sp>
        <p:nvSpPr>
          <p:cNvPr id="2" name="文本框 1"/>
          <p:cNvSpPr txBox="1"/>
          <p:nvPr/>
        </p:nvSpPr>
        <p:spPr>
          <a:xfrm>
            <a:off x="670560" y="1435100"/>
            <a:ext cx="9862185" cy="4629150"/>
          </a:xfrm>
          <a:prstGeom prst="rect">
            <a:avLst/>
          </a:prstGeom>
          <a:noFill/>
        </p:spPr>
        <p:txBody>
          <a:bodyPr wrap="square" rtlCol="0">
            <a:noAutofit/>
          </a:bodyPr>
          <a:p>
            <a:pPr indent="457200" fontAlgn="auto">
              <a:lnSpc>
                <a:spcPct val="150000"/>
              </a:lnSpc>
              <a:extLst>
                <a:ext uri="{35155182-B16C-46BC-9424-99874614C6A1}">
                  <wpsdc:indentchars xmlns:wpsdc="http://www.wps.cn/officeDocument/2017/drawingmlCustomData" val="200" checksum="59296752"/>
                </a:ext>
              </a:extLst>
            </a:pPr>
            <a:r>
              <a:rPr lang="zh-CN" altLang="en-US"/>
              <a:t>首先需要实现游戏的基本框架：基于</a:t>
            </a:r>
            <a:r>
              <a:rPr lang="en-US" altLang="zh-CN"/>
              <a:t>GAS</a:t>
            </a:r>
            <a:r>
              <a:rPr lang="zh-CN" altLang="en-US"/>
              <a:t>框架，实现角色类、属性集合、技能类、技能属性、装备系统</a:t>
            </a:r>
            <a:r>
              <a:rPr lang="zh-CN" altLang="en-US"/>
              <a:t>等。</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zh-CN" altLang="en-US"/>
              <a:t>为此，需要基于</a:t>
            </a:r>
            <a:r>
              <a:rPr lang="en-US" altLang="zh-CN"/>
              <a:t>GAS</a:t>
            </a:r>
            <a:r>
              <a:rPr lang="zh-CN" altLang="en-US"/>
              <a:t>框架实现游戏装备系统。通过装备系统完成装备的安装和拆卸，实现装备属性给角色属性的</a:t>
            </a:r>
            <a:r>
              <a:rPr lang="zh-CN" altLang="en-US"/>
              <a:t>添加。</a:t>
            </a:r>
            <a:endParaRPr lang="zh-CN" altLang="en-US"/>
          </a:p>
          <a:p>
            <a:pPr indent="457200" fontAlgn="auto">
              <a:lnSpc>
                <a:spcPct val="150000"/>
              </a:lnSpc>
              <a:extLst>
                <a:ext uri="{35155182-B16C-46BC-9424-99874614C6A1}">
                  <wpsdc:indentchars xmlns:wpsdc="http://www.wps.cn/officeDocument/2017/drawingmlCustomData" val="200" checksum="59296752"/>
                </a:ext>
              </a:extLst>
            </a:pPr>
            <a:r>
              <a:rPr lang="zh-CN" altLang="en-US"/>
              <a:t>装备推荐系统，我们需要将角色属性评价作为角色自身的变量，将决策树机器学习框架放在角色类中作为角色的</a:t>
            </a:r>
            <a:r>
              <a:rPr lang="en-US" altLang="zh-CN"/>
              <a:t>“</a:t>
            </a:r>
            <a:r>
              <a:rPr lang="zh-CN" altLang="en-US"/>
              <a:t>认知</a:t>
            </a:r>
            <a:r>
              <a:rPr lang="en-US" altLang="zh-CN"/>
              <a:t>”</a:t>
            </a:r>
            <a:r>
              <a:rPr lang="zh-CN" altLang="en-US"/>
              <a:t>组件。</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670332" y="275428"/>
            <a:ext cx="2418080" cy="768350"/>
          </a:xfrm>
          <a:prstGeom prst="rect">
            <a:avLst/>
          </a:prstGeom>
          <a:noFill/>
        </p:spPr>
        <p:txBody>
          <a:bodyPr wrap="none" rtlCol="0">
            <a:spAutoFit/>
            <a:scene3d>
              <a:camera prst="orthographicFront"/>
              <a:lightRig rig="threePt" dir="t"/>
            </a:scene3d>
            <a:sp3d contourW="12700"/>
          </a:bodyPr>
          <a:lstStyle/>
          <a:p>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游戏</a:t>
            </a:r>
            <a:r>
              <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rPr>
              <a:t>功能</a:t>
            </a:r>
            <a:endParaRPr lang="zh-CN" altLang="en-US" sz="4400" dirty="0">
              <a:solidFill>
                <a:schemeClr val="tx1">
                  <a:lumMod val="75000"/>
                  <a:lumOff val="25000"/>
                </a:schemeClr>
              </a:solidFill>
              <a:ea typeface="字魂58号-创中黑" panose="00000500000000000000" pitchFamily="2" charset="-122"/>
              <a:cs typeface="+mn-lt"/>
              <a:sym typeface="字魂58号-创中黑" panose="00000500000000000000" pitchFamily="2" charset="-122"/>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a:ea typeface="字魂58号-创中黑" panose="00000500000000000000" pitchFamily="2" charset="-122"/>
              <a:cs typeface="+mn-lt"/>
              <a:sym typeface="字魂58号-创中黑" panose="00000500000000000000" pitchFamily="2" charset="-122"/>
            </a:endParaRPr>
          </a:p>
        </p:txBody>
      </p:sp>
      <p:graphicFrame>
        <p:nvGraphicFramePr>
          <p:cNvPr id="3" name="对象 2"/>
          <p:cNvGraphicFramePr/>
          <p:nvPr/>
        </p:nvGraphicFramePr>
        <p:xfrm>
          <a:off x="670560" y="1087120"/>
          <a:ext cx="10093325" cy="5291455"/>
        </p:xfrm>
        <a:graphic>
          <a:graphicData uri="http://schemas.openxmlformats.org/presentationml/2006/ole">
            <mc:AlternateContent xmlns:mc="http://schemas.openxmlformats.org/markup-compatibility/2006">
              <mc:Choice xmlns:v="urn:schemas-microsoft-com:vml" Requires="v">
                <p:oleObj spid="_x0000_s4" name="" r:id="rId1" imgW="10996295" imgH="7787005" progId="Paint.Picture">
                  <p:embed/>
                </p:oleObj>
              </mc:Choice>
              <mc:Fallback>
                <p:oleObj name="" r:id="rId1" imgW="10996295" imgH="7787005" progId="Paint.Picture">
                  <p:embed/>
                  <p:pic>
                    <p:nvPicPr>
                      <p:cNvPr id="0" name="图片 3"/>
                      <p:cNvPicPr/>
                      <p:nvPr/>
                    </p:nvPicPr>
                    <p:blipFill>
                      <a:blip r:embed="rId2"/>
                      <a:stretch>
                        <a:fillRect/>
                      </a:stretch>
                    </p:blipFill>
                    <p:spPr>
                      <a:xfrm>
                        <a:off x="670560" y="1087120"/>
                        <a:ext cx="10093325" cy="5291455"/>
                      </a:xfrm>
                      <a:prstGeom prst="rect">
                        <a:avLst/>
                      </a:prstGeom>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timing>
    <p:tnLst>
      <p:par>
        <p:cTn id="1" dur="indefinite" restart="never" nodeType="tmRoot"/>
      </p:par>
    </p:tnLst>
    <p:bldLst>
      <p:bldP spid="17" grpId="0"/>
      <p:bldP spid="20" grpId="0" bldLvl="0" animBg="1"/>
    </p:bldLst>
  </p:timing>
</p:sld>
</file>

<file path=ppt/tags/tag1.xml><?xml version="1.0" encoding="utf-8"?>
<p:tagLst xmlns:p="http://schemas.openxmlformats.org/presentationml/2006/main">
  <p:tag name="ISPRING_PRESENTATION_TITLE" val="PowerPoint 演示文稿"/>
  <p:tag name="ISPRING_FIRST_PUBLISH" val="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588ku">
      <a:majorFont>
        <a:latin typeface="Arial Black"/>
        <a:ea typeface="思源黑体 CN Bold"/>
        <a:cs typeface=""/>
      </a:majorFont>
      <a:minorFont>
        <a:latin typeface="Arial"/>
        <a:ea typeface="思源黑体 CN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1476</Words>
  <Application>WPS 演示</Application>
  <PresentationFormat>宽屏</PresentationFormat>
  <Paragraphs>86</Paragraphs>
  <Slides>13</Slides>
  <Notes>18</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3</vt:i4>
      </vt:variant>
      <vt:variant>
        <vt:lpstr>幻灯片标题</vt:lpstr>
      </vt:variant>
      <vt:variant>
        <vt:i4>13</vt:i4>
      </vt:variant>
    </vt:vector>
  </HeadingPairs>
  <TitlesOfParts>
    <vt:vector size="28" baseType="lpstr">
      <vt:lpstr>Arial</vt:lpstr>
      <vt:lpstr>宋体</vt:lpstr>
      <vt:lpstr>Wingdings</vt:lpstr>
      <vt:lpstr>Arial</vt:lpstr>
      <vt:lpstr>字魂58号-创中黑</vt:lpstr>
      <vt:lpstr>黑体</vt:lpstr>
      <vt:lpstr>思源黑体 CN Regular</vt:lpstr>
      <vt:lpstr>微软雅黑</vt:lpstr>
      <vt:lpstr>Arial Unicode MS</vt:lpstr>
      <vt:lpstr>等线</vt:lpstr>
      <vt:lpstr>思源黑体 CN Bold</vt:lpstr>
      <vt:lpstr>Office 主题</vt:lpstr>
      <vt:lpstr>Paint.Picture</vt:lpstr>
      <vt:lpstr>Paint.Picture</vt:lpstr>
      <vt:lpstr>Paint.Picture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我的名有十二个字不信你数</cp:lastModifiedBy>
  <cp:revision>717</cp:revision>
  <dcterms:created xsi:type="dcterms:W3CDTF">2024-05-29T08:38:00Z</dcterms:created>
  <dcterms:modified xsi:type="dcterms:W3CDTF">2025-05-16T14:42:50Z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2052-12.1.0.20784</vt:lpwstr>
  </property>
  <property fmtid="{D5CDD505-2E9C-101B-9397-08002B2CF9AE}" pid="3" name="KSOTemplateUUID">
    <vt:lpwstr>v1.0_mb_I7yqyJvcnXzgF8sUwWA8Vg==</vt:lpwstr>
  </property>
  <property fmtid="{D5CDD505-2E9C-101B-9397-08002B2CF9AE}" pid="4" name="ICV">
    <vt:lpwstr>978CD1EE0CD34870BCAB149176677FE8</vt:lpwstr>
  </property>
</Properties>
</file>

<file path=docProps/thumbnail.jpeg>
</file>